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9"/>
  </p:notesMasterIdLst>
  <p:sldIdLst>
    <p:sldId id="256" r:id="rId2"/>
    <p:sldId id="258" r:id="rId3"/>
    <p:sldId id="282" r:id="rId4"/>
    <p:sldId id="284" r:id="rId5"/>
    <p:sldId id="300" r:id="rId6"/>
    <p:sldId id="301" r:id="rId7"/>
    <p:sldId id="283" r:id="rId8"/>
    <p:sldId id="323" r:id="rId9"/>
    <p:sldId id="285" r:id="rId10"/>
    <p:sldId id="314" r:id="rId11"/>
    <p:sldId id="325" r:id="rId12"/>
    <p:sldId id="326" r:id="rId13"/>
    <p:sldId id="286" r:id="rId14"/>
    <p:sldId id="327" r:id="rId15"/>
    <p:sldId id="287" r:id="rId16"/>
    <p:sldId id="319" r:id="rId17"/>
    <p:sldId id="316" r:id="rId18"/>
    <p:sldId id="289" r:id="rId19"/>
    <p:sldId id="317" r:id="rId20"/>
    <p:sldId id="318" r:id="rId21"/>
    <p:sldId id="292" r:id="rId22"/>
    <p:sldId id="328" r:id="rId23"/>
    <p:sldId id="329" r:id="rId24"/>
    <p:sldId id="331" r:id="rId25"/>
    <p:sldId id="293" r:id="rId26"/>
    <p:sldId id="321" r:id="rId27"/>
    <p:sldId id="322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EACEA-8564-4A27-BF3A-DAB606C61798}" type="datetimeFigureOut">
              <a:rPr lang="zh-TW" altLang="en-US" smtClean="0"/>
              <a:t>2020/4/23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1EE3E-E124-4310-BD09-8FA283474E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238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1EE3E-E124-4310-BD09-8FA283474E3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73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63B098C-BAD6-47D2-A3D0-CD0DCB09CEDD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gif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5.gif"/><Relationship Id="rId7" Type="http://schemas.openxmlformats.org/officeDocument/2006/relationships/image" Target="../media/image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Relationship Id="rId9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9.jpeg"/><Relationship Id="rId7" Type="http://schemas.openxmlformats.org/officeDocument/2006/relationships/image" Target="../media/image2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gif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gif"/><Relationship Id="rId5" Type="http://schemas.openxmlformats.org/officeDocument/2006/relationships/image" Target="../media/image20.jpe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0.jpe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gif"/><Relationship Id="rId5" Type="http://schemas.openxmlformats.org/officeDocument/2006/relationships/image" Target="../media/image20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openxmlformats.org/officeDocument/2006/relationships/image" Target="../media/image20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33.jpe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3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95736" y="4653136"/>
            <a:ext cx="5040560" cy="1152128"/>
          </a:xfrm>
        </p:spPr>
        <p:txBody>
          <a:bodyPr>
            <a:normAutofit fontScale="62500" lnSpcReduction="20000"/>
          </a:bodyPr>
          <a:lstStyle/>
          <a:p>
            <a:r>
              <a:rPr lang="en-US" altLang="zh-TW" sz="5800" dirty="0" smtClean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Starter Unit~ Unit 2</a:t>
            </a:r>
          </a:p>
          <a:p>
            <a:pPr lvl="0">
              <a:buClr>
                <a:srgbClr val="AA2B1E"/>
              </a:buClr>
            </a:pPr>
            <a:r>
              <a:rPr lang="en-US" altLang="zh-TW" sz="5800" b="1" dirty="0">
                <a:solidFill>
                  <a:srgbClr val="465E9C"/>
                </a:solidFill>
                <a:latin typeface="Century Gothic" pitchFamily="34" charset="0"/>
                <a:ea typeface="華康粗圓體" pitchFamily="49" charset="-120"/>
              </a:rPr>
              <a:t>Review-1</a:t>
            </a:r>
          </a:p>
          <a:p>
            <a:endParaRPr lang="zh-TW" altLang="en-US" sz="4800" dirty="0">
              <a:solidFill>
                <a:srgbClr val="FF0000"/>
              </a:solidFill>
              <a:latin typeface="Impact" pitchFamily="34" charset="0"/>
              <a:ea typeface="華康粗圓體" pitchFamily="49" charset="-120"/>
            </a:endParaRPr>
          </a:p>
        </p:txBody>
      </p:sp>
      <p:pic>
        <p:nvPicPr>
          <p:cNvPr id="1026" name="Picture 2" descr="D:\[圖檔]\[教學點子]\quithi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184576" cy="291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8.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071802" y="4786322"/>
            <a:ext cx="34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排出</a:t>
            </a:r>
            <a:r>
              <a:rPr lang="zh-TW" alt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正確句子</a:t>
            </a:r>
            <a:r>
              <a:rPr lang="en-US" altLang="zh-TW" sz="4000" b="1" dirty="0" smtClean="0">
                <a:solidFill>
                  <a:srgbClr val="0000FF"/>
                </a:solidFill>
                <a:latin typeface="Comic Sans MS" pitchFamily="66" charset="0"/>
              </a:rPr>
              <a:t>!</a:t>
            </a:r>
            <a:endParaRPr lang="en-US" altLang="zh-TW" sz="40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67544" y="2627348"/>
            <a:ext cx="8352928" cy="1016409"/>
            <a:chOff x="467544" y="2721515"/>
            <a:chExt cx="8352928" cy="1016409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893550" y="2721515"/>
              <a:ext cx="1296144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822" y="2745714"/>
              <a:ext cx="1168138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1422467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467544" y="2812579"/>
              <a:ext cx="83529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 smtClean="0">
                  <a:latin typeface="Century Gothic" panose="020B0502020202020204" pitchFamily="34" charset="0"/>
                </a:rPr>
                <a:t>   </a:t>
              </a:r>
              <a:r>
                <a:rPr lang="en-US" altLang="zh-TW" sz="4400" b="1" dirty="0" smtClean="0">
                  <a:latin typeface="Comic Sans MS" pitchFamily="66" charset="0"/>
                </a:rPr>
                <a:t>five    now.   It’s    o’clock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9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9.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71802" y="4786322"/>
            <a:ext cx="34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排出</a:t>
            </a:r>
            <a:r>
              <a:rPr lang="zh-TW" alt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正確句子</a:t>
            </a:r>
            <a:r>
              <a:rPr lang="en-US" altLang="zh-TW" sz="4000" b="1" dirty="0" smtClean="0">
                <a:solidFill>
                  <a:srgbClr val="0000FF"/>
                </a:solidFill>
                <a:latin typeface="Comic Sans MS" pitchFamily="66" charset="0"/>
              </a:rPr>
              <a:t>!</a:t>
            </a:r>
            <a:endParaRPr lang="en-US" altLang="zh-TW" sz="40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17100" y="2674277"/>
            <a:ext cx="9217024" cy="1039766"/>
            <a:chOff x="417100" y="2674277"/>
            <a:chExt cx="9217024" cy="1039766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716874" y="2689025"/>
              <a:ext cx="1523307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588" y="2709938"/>
              <a:ext cx="158417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164288" y="2674277"/>
              <a:ext cx="1278451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277" y="2719394"/>
              <a:ext cx="994649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417100" y="2689025"/>
              <a:ext cx="9217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TW" sz="4400" b="1" dirty="0" smtClean="0">
                  <a:solidFill>
                    <a:prstClr val="black"/>
                  </a:solidFill>
                  <a:latin typeface="Comic Sans MS" pitchFamily="66" charset="0"/>
                </a:rPr>
                <a:t>What   Mandy    is    doing? </a:t>
              </a:r>
              <a:endParaRPr lang="en-US" altLang="zh-TW" sz="4800" b="1" dirty="0" smtClean="0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9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10.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71802" y="4786322"/>
            <a:ext cx="34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排出</a:t>
            </a:r>
            <a:r>
              <a:rPr lang="zh-TW" alt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正確句子</a:t>
            </a:r>
            <a:r>
              <a:rPr lang="en-US" altLang="zh-TW" sz="4000" b="1" dirty="0" smtClean="0">
                <a:solidFill>
                  <a:srgbClr val="0000FF"/>
                </a:solidFill>
                <a:latin typeface="Comic Sans MS" pitchFamily="66" charset="0"/>
              </a:rPr>
              <a:t>!</a:t>
            </a:r>
            <a:endParaRPr lang="en-US" altLang="zh-TW" sz="40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27584" y="2721518"/>
            <a:ext cx="9217024" cy="1023579"/>
            <a:chOff x="827584" y="2721518"/>
            <a:chExt cx="9217024" cy="1023579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827584" y="2731974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381" y="2748040"/>
              <a:ext cx="1296144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1638491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4267" y="2741210"/>
              <a:ext cx="1274580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827584" y="2812580"/>
              <a:ext cx="9217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TW" sz="4400" b="1" dirty="0" smtClean="0">
                  <a:solidFill>
                    <a:prstClr val="black"/>
                  </a:solidFill>
                  <a:latin typeface="Comic Sans MS" pitchFamily="66" charset="0"/>
                </a:rPr>
                <a:t>is   writing.   She   </a:t>
              </a:r>
              <a:r>
                <a:rPr lang="en-US" altLang="zh-TW" sz="4400" b="1" dirty="0" err="1" smtClean="0">
                  <a:solidFill>
                    <a:prstClr val="black"/>
                  </a:solidFill>
                  <a:latin typeface="Comic Sans MS" pitchFamily="66" charset="0"/>
                </a:rPr>
                <a:t>writeing</a:t>
              </a:r>
              <a:r>
                <a:rPr lang="en-US" altLang="zh-TW" sz="4400" b="1" dirty="0" smtClean="0">
                  <a:solidFill>
                    <a:prstClr val="black"/>
                  </a:solidFill>
                  <a:latin typeface="Comic Sans MS" pitchFamily="66" charset="0"/>
                </a:rPr>
                <a:t>.</a:t>
              </a:r>
              <a:endParaRPr lang="en-US" altLang="zh-TW" sz="4800" b="1" dirty="0" smtClean="0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0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11.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80443" y="5050684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What ____ they _____?</a:t>
            </a:r>
          </a:p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They are _____. 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026" name="Picture 2" descr="Pokemon Special by Vinay | Dribbbl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38084"/>
            <a:ext cx="3170877" cy="237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[107上]\SB\yello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002396" y="4014848"/>
            <a:ext cx="1019251" cy="10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[107上]\SB\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44" y="4035761"/>
            <a:ext cx="1236736" cy="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D:\[107上]\SB\gre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633619" y="3954110"/>
            <a:ext cx="1866876" cy="10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25" y="4001736"/>
            <a:ext cx="994649" cy="99464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868774" y="4114339"/>
            <a:ext cx="8936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prstClr val="black"/>
                </a:solidFill>
                <a:latin typeface="Comic Sans MS" pitchFamily="66" charset="0"/>
              </a:rPr>
              <a:t>  </a:t>
            </a:r>
            <a:r>
              <a:rPr lang="en-US" altLang="zh-TW" sz="4400" b="1" dirty="0" smtClean="0">
                <a:solidFill>
                  <a:prstClr val="black"/>
                </a:solidFill>
                <a:latin typeface="Comic Sans MS" pitchFamily="66" charset="0"/>
              </a:rPr>
              <a:t>is    doing   are    </a:t>
            </a:r>
            <a:r>
              <a:rPr lang="en-US" altLang="zh-TW" sz="4400" b="1" dirty="0">
                <a:solidFill>
                  <a:prstClr val="black"/>
                </a:solidFill>
                <a:latin typeface="Comic Sans MS" pitchFamily="66" charset="0"/>
              </a:rPr>
              <a:t>jumping       </a:t>
            </a:r>
          </a:p>
        </p:txBody>
      </p:sp>
    </p:spTree>
    <p:extLst>
      <p:ext uri="{BB962C8B-B14F-4D97-AF65-F5344CB8AC3E}">
        <p14:creationId xmlns:p14="http://schemas.microsoft.com/office/powerpoint/2010/main" val="425987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12.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99592" y="5008578"/>
            <a:ext cx="78400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What ____ Pikachu doing?</a:t>
            </a:r>
          </a:p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It’s   _____. 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83568" y="3993936"/>
            <a:ext cx="8914060" cy="1034035"/>
            <a:chOff x="683568" y="3993936"/>
            <a:chExt cx="8914060" cy="1034035"/>
          </a:xfrm>
        </p:grpSpPr>
        <p:pic>
          <p:nvPicPr>
            <p:cNvPr id="9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683568" y="4014848"/>
              <a:ext cx="1338079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4004392"/>
              <a:ext cx="134094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24745" y="3993936"/>
              <a:ext cx="167970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400" y="4014848"/>
              <a:ext cx="994649" cy="994649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683568" y="4115776"/>
              <a:ext cx="89140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 smtClean="0">
                  <a:solidFill>
                    <a:prstClr val="black"/>
                  </a:solidFill>
                  <a:latin typeface="Comic Sans MS" pitchFamily="66" charset="0"/>
                </a:rPr>
                <a:t>Are   </a:t>
              </a:r>
              <a:r>
                <a:rPr lang="en-US" altLang="zh-TW" sz="4400" b="1" dirty="0" err="1" smtClean="0">
                  <a:solidFill>
                    <a:prstClr val="black"/>
                  </a:solidFill>
                  <a:latin typeface="Comic Sans MS" pitchFamily="66" charset="0"/>
                </a:rPr>
                <a:t>swiming</a:t>
              </a:r>
              <a:r>
                <a:rPr lang="en-US" altLang="zh-TW" sz="4400" b="1" dirty="0" smtClean="0">
                  <a:solidFill>
                    <a:prstClr val="black"/>
                  </a:solidFill>
                  <a:latin typeface="Comic Sans MS" pitchFamily="66" charset="0"/>
                </a:rPr>
                <a:t>   is    swimming   </a:t>
              </a:r>
              <a:endParaRPr lang="en-US" altLang="zh-TW" sz="4400" b="1" dirty="0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</p:grpSp>
      <p:pic>
        <p:nvPicPr>
          <p:cNvPr id="13" name="Picture 2" descr="image pikachu swimming gif the parody wiki fandom powered by wikia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16" y="1464151"/>
            <a:ext cx="2991233" cy="21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13.</a:t>
            </a:r>
            <a:endParaRPr lang="zh-TW" altLang="en-US" sz="3200" dirty="0">
              <a:latin typeface="Cooper Black" pitchFamily="18" charset="0"/>
            </a:endParaRPr>
          </a:p>
        </p:txBody>
      </p:sp>
      <p:pic>
        <p:nvPicPr>
          <p:cNvPr id="2" name="Picture 6" descr="Totoro eating GIF download fre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478" y="1930146"/>
            <a:ext cx="2283487" cy="228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toro Sleep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" y="1933315"/>
            <a:ext cx="2280319" cy="22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toro Run GIF - MyNeighborTotoro Totoro Tonarinototoro - Discove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338" y="1933315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toro Exercise GIF - Totoro Exercise Gym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37" y="1933315"/>
            <a:ext cx="2385275" cy="232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760558" y="5085184"/>
            <a:ext cx="8424936" cy="1055338"/>
            <a:chOff x="863546" y="4655973"/>
            <a:chExt cx="8424936" cy="1055338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991433" y="4698188"/>
              <a:ext cx="1265297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460" y="4719101"/>
              <a:ext cx="1214089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452320" y="4655973"/>
              <a:ext cx="1255210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445" y="4697136"/>
              <a:ext cx="1183719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863546" y="4850806"/>
              <a:ext cx="8424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 smtClean="0">
                  <a:latin typeface="Comic Sans MS" panose="030F0702030302020204" pitchFamily="66" charset="0"/>
                </a:rPr>
                <a:t>eating  running  dancing  sleeping</a:t>
              </a: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976582" y="434394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按照圖片的順序由左向右排單字</a:t>
            </a:r>
            <a:endParaRPr lang="en-US" altLang="zh-TW" sz="40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14.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74268" y="3485774"/>
            <a:ext cx="6054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It’s ____________.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9218" name="Picture 2" descr="C:\Users\Fatbat\Desktop\5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28" y="1484783"/>
            <a:ext cx="2493237" cy="252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395536" y="4696755"/>
            <a:ext cx="10657184" cy="1101647"/>
            <a:chOff x="395536" y="4696755"/>
            <a:chExt cx="10657184" cy="1101647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706190" y="4785279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196" y="4760507"/>
              <a:ext cx="1511800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537338" y="4696755"/>
              <a:ext cx="1355142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7" y="4785279"/>
              <a:ext cx="1584177" cy="994649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395536" y="4937898"/>
              <a:ext cx="106571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 smtClean="0">
                  <a:latin typeface="Comic Sans MS" panose="030F0702030302020204" pitchFamily="66" charset="0"/>
                </a:rPr>
                <a:t> </a:t>
              </a:r>
              <a:r>
                <a:rPr lang="en-US" altLang="zh-TW" sz="3600" b="1" dirty="0" smtClean="0">
                  <a:latin typeface="Comic Sans MS" panose="030F0702030302020204" pitchFamily="66" charset="0"/>
                </a:rPr>
                <a:t>five   forty-five  fifty-five   o’clock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17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15.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61036" y="3223040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It’s ____________.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Users\Fatbat\Desktop\7-35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63" y="213285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899592" y="4163885"/>
            <a:ext cx="1379289" cy="11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:\[107上]\SB\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63886"/>
            <a:ext cx="1368152" cy="11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[107上]\SB\gre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7164288" y="4118188"/>
            <a:ext cx="1219652" cy="121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18188"/>
            <a:ext cx="1296144" cy="1220074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755576" y="4163885"/>
            <a:ext cx="9042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Comic Sans MS" panose="030F0702030302020204" pitchFamily="66" charset="0"/>
              </a:rPr>
              <a:t>  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seven   eleven    thirty     forty</a:t>
            </a:r>
          </a:p>
          <a:p>
            <a:r>
              <a:rPr lang="en-US" altLang="zh-TW" sz="3600" b="1" dirty="0">
                <a:latin typeface="Comic Sans MS" panose="030F0702030302020204" pitchFamily="66" charset="0"/>
              </a:rPr>
              <a:t> 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                    -five     -five</a:t>
            </a:r>
          </a:p>
        </p:txBody>
      </p:sp>
    </p:spTree>
    <p:extLst>
      <p:ext uri="{BB962C8B-B14F-4D97-AF65-F5344CB8AC3E}">
        <p14:creationId xmlns:p14="http://schemas.microsoft.com/office/powerpoint/2010/main" val="32886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16.</a:t>
            </a:r>
            <a:endParaRPr lang="zh-TW" altLang="en-US" sz="3200" dirty="0">
              <a:latin typeface="Cooper Black" pitchFamily="18" charset="0"/>
            </a:endParaRP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3974352" y="2275799"/>
            <a:ext cx="1330773" cy="13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347" y="2316368"/>
            <a:ext cx="1296144" cy="12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3363561" y="1398430"/>
            <a:ext cx="4643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It’s ________.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9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4030333" y="4789708"/>
            <a:ext cx="1549779" cy="12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3920617" y="2415534"/>
            <a:ext cx="5932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Comic Sans MS" panose="030F0702030302020204" pitchFamily="66" charset="0"/>
              </a:rPr>
              <a:t>six           </a:t>
            </a:r>
            <a:r>
              <a:rPr lang="en-US" altLang="zh-TW" sz="3600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six</a:t>
            </a:r>
            <a:endParaRPr lang="en-US" altLang="zh-TW" sz="3600" b="1" dirty="0" smtClean="0">
              <a:latin typeface="Comic Sans MS" panose="030F0702030302020204" pitchFamily="66" charset="0"/>
            </a:endParaRP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fifteen      fifty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4755636"/>
            <a:ext cx="1337092" cy="1337092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1248978" y="4743102"/>
            <a:ext cx="6203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latin typeface="Comic Sans MS" panose="030F0702030302020204" pitchFamily="66" charset="0"/>
              </a:rPr>
              <a:t>eight 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      </a:t>
            </a:r>
            <a:r>
              <a:rPr lang="en-US" altLang="zh-TW" sz="3600" b="1" dirty="0" err="1" smtClean="0">
                <a:latin typeface="Comic Sans MS" panose="030F0702030302020204" pitchFamily="66" charset="0"/>
              </a:rPr>
              <a:t>eight</a:t>
            </a:r>
            <a:endParaRPr lang="en-US" altLang="zh-TW" sz="3600" b="1" dirty="0" smtClean="0">
              <a:latin typeface="Comic Sans MS" panose="030F0702030302020204" pitchFamily="66" charset="0"/>
            </a:endParaRP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fifteen      fifty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786346" y="3942981"/>
            <a:ext cx="4899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It’s ________.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5122" name="Picture 2" descr="D:\[圖檔]\time\clock\6-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51422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[圖檔]\time\clock\8-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4298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8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</a:t>
            </a:r>
            <a:r>
              <a:rPr lang="en-US" altLang="zh-TW" sz="3200" dirty="0" smtClean="0">
                <a:latin typeface="Cooper Black" pitchFamily="18" charset="0"/>
              </a:rPr>
              <a:t>17.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259630" y="2114956"/>
            <a:ext cx="5727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It’s ____________.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7" name="Picture 6" descr="D:\[107上]\SB\yello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038560" y="4948242"/>
            <a:ext cx="1461390" cy="10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D:\[107上]\SB\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54" y="4969155"/>
            <a:ext cx="1461391" cy="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D:\[107上]\SB\gre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952748" y="4948242"/>
            <a:ext cx="1363668" cy="10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969155"/>
            <a:ext cx="1440160" cy="994649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4677928" y="4854638"/>
            <a:ext cx="5913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2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three     </a:t>
            </a:r>
            <a:r>
              <a:rPr lang="en-US" altLang="zh-TW" sz="3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three</a:t>
            </a:r>
            <a:endParaRPr lang="en-US" altLang="zh-TW" sz="3600" b="1" dirty="0" smtClean="0">
              <a:latin typeface="Comic Sans MS" panose="030F0702030302020204" pitchFamily="66" charset="0"/>
            </a:endParaRP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 seven     oh seven</a:t>
            </a:r>
            <a:endParaRPr lang="en-US" altLang="zh-TW" sz="3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C:\Users\Fatbat\Desktop\3-0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1" b="29610"/>
          <a:stretch/>
        </p:blipFill>
        <p:spPr bwMode="auto">
          <a:xfrm>
            <a:off x="3053872" y="1414535"/>
            <a:ext cx="2859550" cy="117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Fatbat\Desktop\3-07-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59" y="3455647"/>
            <a:ext cx="1461391" cy="146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Fatbat\Desktop\1-16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55" y="3455646"/>
            <a:ext cx="1461391" cy="146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5832647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Get your CHIPS ready…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714480" y="5143512"/>
            <a:ext cx="588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Cooper Black" pitchFamily="18" charset="0"/>
              </a:rPr>
              <a:t>One chip for each color!</a:t>
            </a:r>
          </a:p>
        </p:txBody>
      </p:sp>
      <p:pic>
        <p:nvPicPr>
          <p:cNvPr id="1026" name="Picture 2" descr="C:\Users\cces\Desktop\chi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714488"/>
            <a:ext cx="4095779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0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</a:t>
            </a:r>
            <a:r>
              <a:rPr lang="en-US" altLang="zh-TW" sz="3200" dirty="0" smtClean="0">
                <a:latin typeface="Cooper Black" pitchFamily="18" charset="0"/>
              </a:rPr>
              <a:t>18.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064273" y="1753759"/>
            <a:ext cx="5295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It’s ____________.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7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259630" y="4948242"/>
            <a:ext cx="1019251" cy="10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93" y="4969155"/>
            <a:ext cx="989916" cy="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952748" y="4948242"/>
            <a:ext cx="1579692" cy="10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96" y="4915836"/>
            <a:ext cx="1512168" cy="994649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4136138" y="4915836"/>
            <a:ext cx="6086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mic Sans MS" panose="030F0702030302020204" pitchFamily="66" charset="0"/>
              </a:rPr>
              <a:t>        </a:t>
            </a:r>
            <a:r>
              <a:rPr lang="en-US" altLang="zh-TW" sz="2800" b="1" dirty="0" smtClean="0">
                <a:latin typeface="Comic Sans MS" panose="030F0702030302020204" pitchFamily="66" charset="0"/>
              </a:rPr>
              <a:t>two           </a:t>
            </a:r>
            <a:r>
              <a:rPr lang="en-US" altLang="zh-TW" sz="2800" b="1" dirty="0" err="1" smtClean="0">
                <a:latin typeface="Comic Sans MS" panose="030F0702030302020204" pitchFamily="66" charset="0"/>
              </a:rPr>
              <a:t>two</a:t>
            </a:r>
            <a:endParaRPr lang="en-US" altLang="zh-TW" sz="2800" b="1" dirty="0" smtClean="0">
              <a:latin typeface="Comic Sans MS" panose="030F0702030302020204" pitchFamily="66" charset="0"/>
            </a:endParaRPr>
          </a:p>
          <a:p>
            <a:r>
              <a:rPr lang="en-US" altLang="zh-TW" sz="2800" b="1" dirty="0" smtClean="0">
                <a:latin typeface="Comic Sans MS" panose="030F0702030302020204" pitchFamily="66" charset="0"/>
              </a:rPr>
              <a:t>twenty-eight  </a:t>
            </a:r>
            <a:r>
              <a:rPr lang="en-US" altLang="zh-TW" sz="28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2800" b="1" dirty="0" smtClean="0">
                <a:latin typeface="Comic Sans MS" panose="030F0702030302020204" pitchFamily="66" charset="0"/>
              </a:rPr>
              <a:t>thirty-eight</a:t>
            </a:r>
          </a:p>
        </p:txBody>
      </p:sp>
      <p:pic>
        <p:nvPicPr>
          <p:cNvPr id="8194" name="Picture 2" descr="C:\Users\Fatbat\Desktop\2-28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43" y="3547270"/>
            <a:ext cx="1386216" cy="13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Fatbat\Desktop\5-1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47" y="3537231"/>
            <a:ext cx="1386216" cy="13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Fatbat\Desktop\2-28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52" y="1520452"/>
            <a:ext cx="2633412" cy="14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5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19.</a:t>
            </a:r>
            <a:endParaRPr lang="zh-TW" altLang="en-US" sz="3200" dirty="0">
              <a:latin typeface="Cooper Black" pitchFamily="18" charset="0"/>
            </a:endParaRP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178180" y="3356992"/>
            <a:ext cx="1330773" cy="13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15" y="3378192"/>
            <a:ext cx="1296144" cy="12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885288" y="3407777"/>
            <a:ext cx="1218809" cy="12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78192"/>
            <a:ext cx="1337092" cy="133709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589475" y="1860388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冠狀病毒的英文是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82775" y="3725990"/>
            <a:ext cx="846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Comic Sans MS" pitchFamily="66" charset="0"/>
              </a:rPr>
              <a:t> </a:t>
            </a:r>
            <a:r>
              <a:rPr lang="en-US" altLang="zh-TW" sz="3200" b="1" dirty="0" smtClean="0">
                <a:latin typeface="Comic Sans MS" pitchFamily="66" charset="0"/>
              </a:rPr>
              <a:t>cardinal    corona    </a:t>
            </a:r>
            <a:r>
              <a:rPr lang="en-US" altLang="zh-TW" sz="3200" b="1" dirty="0" smtClean="0">
                <a:latin typeface="Comic Sans MS" pitchFamily="66" charset="0"/>
              </a:rPr>
              <a:t>virus     vapor</a:t>
            </a:r>
            <a:endParaRPr lang="en-US" altLang="zh-TW" sz="3200" b="1" dirty="0" smtClean="0">
              <a:latin typeface="Comic Sans MS" pitchFamily="66" charset="0"/>
            </a:endParaRPr>
          </a:p>
        </p:txBody>
      </p:sp>
      <p:pic>
        <p:nvPicPr>
          <p:cNvPr id="2050" name="Picture 2" descr="Analysis and Prediction on Coronavirus (Italy) | Kagg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7" y="1473277"/>
            <a:ext cx="2896428" cy="16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1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</a:t>
            </a:r>
            <a:r>
              <a:rPr lang="en-US" altLang="zh-TW" sz="3200" dirty="0" smtClean="0">
                <a:latin typeface="Cooper Black" pitchFamily="18" charset="0"/>
              </a:rPr>
              <a:t>20.</a:t>
            </a:r>
            <a:endParaRPr lang="zh-TW" altLang="en-US" sz="3200" dirty="0">
              <a:latin typeface="Cooper Black" pitchFamily="18" charset="0"/>
            </a:endParaRP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178180" y="4040285"/>
            <a:ext cx="1330773" cy="13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10" y="4040285"/>
            <a:ext cx="1296144" cy="12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7013160" y="4020688"/>
            <a:ext cx="1218809" cy="12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11" y="4040285"/>
            <a:ext cx="1337092" cy="133709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587937" y="2388994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隔離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英文是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178180" y="4503622"/>
            <a:ext cx="846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altLang="zh-TW" sz="3200" b="1" dirty="0" smtClean="0">
                <a:solidFill>
                  <a:prstClr val="black"/>
                </a:solidFill>
                <a:latin typeface="Comic Sans MS" pitchFamily="66" charset="0"/>
              </a:rPr>
              <a:t>close     quit     question  quarantine</a:t>
            </a:r>
            <a:endParaRPr lang="en-US" altLang="zh-TW" sz="3200" b="1" dirty="0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3074" name="Picture 2" descr="在家找樂子...玩超ㄎ一ㄤ角色扮演網紅翻唱迪士尼經典曲變「防疫歌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5527"/>
            <a:ext cx="3671321" cy="23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2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</a:t>
            </a:r>
            <a:r>
              <a:rPr lang="en-US" altLang="zh-TW" sz="3200" dirty="0" smtClean="0">
                <a:latin typeface="Cooper Black" pitchFamily="18" charset="0"/>
              </a:rPr>
              <a:t>21.</a:t>
            </a:r>
            <a:endParaRPr lang="zh-TW" altLang="en-US" sz="3200" dirty="0">
              <a:latin typeface="Cooper Black" pitchFamily="18" charset="0"/>
            </a:endParaRP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142953" y="4677340"/>
            <a:ext cx="1330773" cy="13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1" y="4635316"/>
            <a:ext cx="1296144" cy="12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7023415" y="4636691"/>
            <a:ext cx="1218809" cy="12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68" y="4616344"/>
            <a:ext cx="1337092" cy="133709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419872" y="2315626"/>
            <a:ext cx="5072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The baby eats with _________.</a:t>
            </a:r>
            <a:endParaRPr lang="en-US" altLang="zh-TW" sz="4000" b="1" dirty="0" smtClean="0">
              <a:solidFill>
                <a:srgbClr val="0000FF"/>
              </a:solidFill>
              <a:latin typeface="Comic Sans MS" panose="030F0702030302020204" pitchFamily="66" charset="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71600" y="5046338"/>
            <a:ext cx="846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altLang="zh-TW" sz="3200" b="1" dirty="0" smtClean="0">
                <a:solidFill>
                  <a:prstClr val="black"/>
                </a:solidFill>
                <a:latin typeface="Comic Sans MS" pitchFamily="66" charset="0"/>
              </a:rPr>
              <a:t>spoon    chopsticks   fork     knife</a:t>
            </a:r>
            <a:endParaRPr lang="en-US" altLang="zh-TW" sz="3200" b="1" dirty="0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026" name="Picture 2" descr="How to use chopsticks? 讓我來教你怎麼使用筷子！ | Юмористические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59" y="1484783"/>
            <a:ext cx="1679133" cy="29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</a:t>
            </a:r>
            <a:r>
              <a:rPr lang="en-US" altLang="zh-TW" sz="3200" dirty="0" smtClean="0">
                <a:latin typeface="Cooper Black" pitchFamily="18" charset="0"/>
              </a:rPr>
              <a:t>22.</a:t>
            </a:r>
            <a:endParaRPr lang="zh-TW" altLang="en-US" sz="3200" dirty="0">
              <a:latin typeface="Cooper Black" pitchFamily="18" charset="0"/>
            </a:endParaRP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142953" y="4677340"/>
            <a:ext cx="1330773" cy="13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11" y="4635316"/>
            <a:ext cx="1296144" cy="12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7023415" y="4636691"/>
            <a:ext cx="1218809" cy="12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68" y="4616344"/>
            <a:ext cx="1337092" cy="133709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419872" y="2315626"/>
            <a:ext cx="5072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He </a:t>
            </a:r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eats with _________.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131084" y="4992502"/>
            <a:ext cx="846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altLang="zh-TW" sz="3200" b="1" dirty="0" smtClean="0">
                <a:solidFill>
                  <a:prstClr val="black"/>
                </a:solidFill>
                <a:latin typeface="Comic Sans MS" pitchFamily="66" charset="0"/>
              </a:rPr>
              <a:t>fork      hand       knife   chopsticks</a:t>
            </a:r>
            <a:endParaRPr lang="en-US" altLang="zh-TW" sz="3200" b="1" dirty="0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4102" name="Picture 6" descr="Seinfeld Snickers GIF - Find &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3781"/>
            <a:ext cx="2952328" cy="22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4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</a:t>
            </a:r>
            <a:r>
              <a:rPr lang="en-US" altLang="zh-TW" sz="3200" dirty="0" smtClean="0">
                <a:latin typeface="Cooper Black" pitchFamily="18" charset="0"/>
              </a:rPr>
              <a:t>21.</a:t>
            </a:r>
            <a:endParaRPr lang="zh-TW" altLang="en-US" sz="3200" dirty="0">
              <a:latin typeface="Cooper Black" pitchFamily="18" charset="0"/>
            </a:endParaRP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656698" y="4547321"/>
            <a:ext cx="1803243" cy="17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175" y="4547320"/>
            <a:ext cx="1788256" cy="17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657268" y="4514399"/>
            <a:ext cx="1679400" cy="17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19" y="4526152"/>
            <a:ext cx="1805461" cy="1805461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108042" y="1716741"/>
            <a:ext cx="69645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/>
              <a:buChar char=""/>
            </a:pP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I am </a:t>
            </a:r>
            <a:r>
              <a:rPr lang="zh-TW" altLang="en-US" sz="3200" b="1" dirty="0" smtClean="0">
                <a:solidFill>
                  <a:srgbClr val="0000FF"/>
                </a:solidFill>
                <a:latin typeface="Comic Sans MS" pitchFamily="66" charset="0"/>
              </a:rPr>
              <a:t>陳鬧鐘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.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= ____ </a:t>
            </a:r>
            <a:r>
              <a:rPr lang="zh-TW" altLang="en-US" sz="3200" b="1" dirty="0" smtClean="0">
                <a:solidFill>
                  <a:srgbClr val="0000FF"/>
                </a:solidFill>
                <a:latin typeface="Comic Sans MS" pitchFamily="66" charset="0"/>
              </a:rPr>
              <a:t>陳鬧鐘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.</a:t>
            </a:r>
            <a:endParaRPr lang="en-US" altLang="zh-TW" sz="32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  <a:sym typeface="Wingdings"/>
              </a:rPr>
              <a:t> </a:t>
            </a:r>
            <a:r>
              <a:rPr lang="en-US" altLang="zh-TW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ou are </a:t>
            </a:r>
            <a:r>
              <a:rPr lang="zh-TW" altLang="en-US" sz="3200" b="1" dirty="0" smtClean="0">
                <a:solidFill>
                  <a:srgbClr val="0000FF"/>
                </a:solidFill>
                <a:latin typeface="Comic Sans MS" pitchFamily="66" charset="0"/>
              </a:rPr>
              <a:t>陳時中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, right?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    = ______ </a:t>
            </a:r>
            <a:r>
              <a:rPr lang="zh-TW" altLang="en-US" sz="3200" b="1" dirty="0" smtClean="0">
                <a:solidFill>
                  <a:srgbClr val="0000FF"/>
                </a:solidFill>
                <a:latin typeface="Comic Sans MS" pitchFamily="66" charset="0"/>
              </a:rPr>
              <a:t>陳時中</a:t>
            </a:r>
            <a:r>
              <a:rPr lang="en-US" altLang="zh-TW" sz="3200" b="1" dirty="0">
                <a:solidFill>
                  <a:srgbClr val="0000FF"/>
                </a:solidFill>
                <a:latin typeface="Comic Sans MS" pitchFamily="66" charset="0"/>
              </a:rPr>
              <a:t>, right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?</a:t>
            </a:r>
            <a:endParaRPr lang="en-US" altLang="zh-TW" sz="3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971600" y="5074939"/>
            <a:ext cx="765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latin typeface="Comic Sans MS" panose="030F0702030302020204" pitchFamily="66" charset="0"/>
                <a:ea typeface="華康粗圓體" pitchFamily="49" charset="-120"/>
              </a:rPr>
              <a:t>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I’m 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   </a:t>
            </a:r>
            <a:r>
              <a:rPr lang="en-US" altLang="zh-TW" sz="4000" b="1" dirty="0" err="1" smtClean="0">
                <a:latin typeface="Comic Sans MS" panose="030F0702030302020204" pitchFamily="66" charset="0"/>
                <a:ea typeface="華康粗圓體" pitchFamily="49" charset="-120"/>
              </a:rPr>
              <a:t>I’am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 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 </a:t>
            </a:r>
            <a:r>
              <a:rPr lang="en-US" altLang="zh-TW" sz="4000" b="1" dirty="0" smtClean="0">
                <a:latin typeface="Arial" pitchFamily="34" charset="0"/>
                <a:ea typeface="華康粗圓體" pitchFamily="49" charset="-120"/>
                <a:cs typeface="Arial" pitchFamily="34" charset="0"/>
              </a:rPr>
              <a:t>Y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ou’re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  </a:t>
            </a:r>
            <a:r>
              <a:rPr lang="en-US" altLang="zh-TW" sz="4000" b="1" dirty="0" smtClean="0">
                <a:latin typeface="Arial" pitchFamily="34" charset="0"/>
                <a:ea typeface="華康粗圓體" pitchFamily="49" charset="-120"/>
                <a:cs typeface="Arial" pitchFamily="34" charset="0"/>
              </a:rPr>
              <a:t>Y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our</a:t>
            </a:r>
            <a:endParaRPr lang="en-US" altLang="zh-TW" sz="4000" b="1" dirty="0" smtClean="0">
              <a:latin typeface="Comic Sans MS" pitchFamily="66" charset="0"/>
            </a:endParaRPr>
          </a:p>
        </p:txBody>
      </p:sp>
      <p:pic>
        <p:nvPicPr>
          <p:cNvPr id="7170" name="Picture 2" descr="社論／當陳鬧鐘遇上陳時中- Yahoo奇摩新聞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82" y="2392865"/>
            <a:ext cx="3249209" cy="17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8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</a:t>
            </a:r>
            <a:r>
              <a:rPr lang="en-US" altLang="zh-TW" sz="3200" dirty="0" smtClean="0">
                <a:latin typeface="Cooper Black" pitchFamily="18" charset="0"/>
              </a:rPr>
              <a:t>23.</a:t>
            </a:r>
            <a:endParaRPr lang="zh-TW" altLang="en-US" sz="3200" dirty="0">
              <a:latin typeface="Cooper Black" pitchFamily="18" charset="0"/>
            </a:endParaRP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755576" y="4539549"/>
            <a:ext cx="1803243" cy="17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94" y="4539548"/>
            <a:ext cx="1788256" cy="17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816361" y="4520552"/>
            <a:ext cx="1679400" cy="17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25" y="4501401"/>
            <a:ext cx="1805461" cy="1805461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835122" y="1453202"/>
            <a:ext cx="6964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/>
              <a:buChar char=""/>
            </a:pP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___ ___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Donald Trump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. </a:t>
            </a:r>
            <a:endParaRPr lang="en-US" altLang="zh-TW" sz="32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US" altLang="zh-TW" sz="32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=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He’s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Donald Trump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.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  <a:sym typeface="Wingdings"/>
              </a:rPr>
              <a:t>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She is </a:t>
            </a:r>
            <a:r>
              <a:rPr lang="en-US" altLang="zh-TW" sz="3200" b="1" dirty="0">
                <a:solidFill>
                  <a:srgbClr val="0000FF"/>
                </a:solidFill>
                <a:latin typeface="Comic Sans MS" pitchFamily="66" charset="0"/>
              </a:rPr>
              <a:t>Tsai </a:t>
            </a:r>
            <a:r>
              <a:rPr lang="en-US" altLang="zh-TW" sz="3200" b="1" dirty="0" err="1">
                <a:solidFill>
                  <a:srgbClr val="0000FF"/>
                </a:solidFill>
                <a:latin typeface="Comic Sans MS" pitchFamily="66" charset="0"/>
              </a:rPr>
              <a:t>Ing</a:t>
            </a:r>
            <a:r>
              <a:rPr lang="en-US" altLang="zh-TW" sz="3200" b="1" dirty="0">
                <a:solidFill>
                  <a:srgbClr val="0000FF"/>
                </a:solidFill>
                <a:latin typeface="Comic Sans MS" pitchFamily="66" charset="0"/>
              </a:rPr>
              <a:t>-Wen. </a:t>
            </a:r>
            <a:endParaRPr lang="en-US" altLang="zh-TW" sz="32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US" altLang="zh-TW" sz="32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 =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_____ </a:t>
            </a:r>
            <a:r>
              <a:rPr lang="en-US" altLang="zh-TW" sz="3200" b="1" dirty="0">
                <a:solidFill>
                  <a:srgbClr val="0000FF"/>
                </a:solidFill>
                <a:latin typeface="Comic Sans MS" pitchFamily="66" charset="0"/>
              </a:rPr>
              <a:t>Tsai </a:t>
            </a:r>
            <a:r>
              <a:rPr lang="en-US" altLang="zh-TW" sz="3200" b="1" dirty="0" err="1">
                <a:solidFill>
                  <a:srgbClr val="0000FF"/>
                </a:solidFill>
                <a:latin typeface="Comic Sans MS" pitchFamily="66" charset="0"/>
              </a:rPr>
              <a:t>Ing</a:t>
            </a:r>
            <a:r>
              <a:rPr lang="en-US" altLang="zh-TW" sz="3200" b="1" dirty="0">
                <a:solidFill>
                  <a:srgbClr val="0000FF"/>
                </a:solidFill>
                <a:latin typeface="Comic Sans MS" pitchFamily="66" charset="0"/>
              </a:rPr>
              <a:t>-Wen.</a:t>
            </a:r>
            <a:endParaRPr lang="en-US" altLang="zh-TW" sz="3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120185" y="5050188"/>
            <a:ext cx="7338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She’s 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We’re   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He     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is</a:t>
            </a:r>
            <a:endParaRPr lang="en-US" altLang="zh-TW" sz="4000" b="1" dirty="0" smtClean="0">
              <a:latin typeface="Comic Sans MS" pitchFamily="66" charset="0"/>
            </a:endParaRPr>
          </a:p>
        </p:txBody>
      </p:sp>
      <p:pic>
        <p:nvPicPr>
          <p:cNvPr id="5122" name="Picture 2" descr="2016總統立委選舉- PChome 新聞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40" y="2542045"/>
            <a:ext cx="1744636" cy="17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rump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40" y="158894"/>
            <a:ext cx="1744636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2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</a:t>
            </a:r>
            <a:r>
              <a:rPr lang="en-US" altLang="zh-TW" sz="3200" dirty="0" smtClean="0">
                <a:latin typeface="Cooper Black" pitchFamily="18" charset="0"/>
              </a:rPr>
              <a:t>24.</a:t>
            </a:r>
            <a:endParaRPr lang="zh-TW" altLang="en-US" sz="3200" dirty="0">
              <a:latin typeface="Cooper Black" pitchFamily="18" charset="0"/>
            </a:endParaRP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874149" y="4507152"/>
            <a:ext cx="1803243" cy="17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49" y="4493272"/>
            <a:ext cx="1788256" cy="17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738494" y="4463385"/>
            <a:ext cx="1679400" cy="17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69" y="4480212"/>
            <a:ext cx="1805461" cy="1805461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971600" y="1683688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/>
              <a:buChar char=""/>
            </a:pP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I can not drink coffee.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 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=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I _____ drink coffee.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  <a:sym typeface="Wingdings"/>
              </a:rPr>
              <a:t>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Do not go there. </a:t>
            </a:r>
            <a:endParaRPr lang="en-US" altLang="zh-TW" sz="32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   = </a:t>
            </a:r>
            <a:r>
              <a:rPr lang="en-US" altLang="zh-TW" sz="3200" b="1" dirty="0" smtClean="0">
                <a:solidFill>
                  <a:srgbClr val="0000FF"/>
                </a:solidFill>
                <a:latin typeface="Comic Sans MS" pitchFamily="66" charset="0"/>
              </a:rPr>
              <a:t>_____ go there.</a:t>
            </a:r>
            <a:endParaRPr lang="en-US" altLang="zh-TW" sz="3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79990" y="5018263"/>
            <a:ext cx="7338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ain’t   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can’t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 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Didn’t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 </a:t>
            </a:r>
            <a:r>
              <a:rPr lang="en-US" altLang="zh-TW" sz="4000" b="1" dirty="0" smtClean="0">
                <a:latin typeface="Comic Sans MS" panose="030F0702030302020204" pitchFamily="66" charset="0"/>
                <a:ea typeface="華康粗圓體" pitchFamily="49" charset="-120"/>
              </a:rPr>
              <a:t>Don’t</a:t>
            </a:r>
            <a:endParaRPr lang="en-US" altLang="zh-TW" sz="4000" b="1" dirty="0" smtClean="0">
              <a:latin typeface="Comic Sans MS" pitchFamily="66" charset="0"/>
            </a:endParaRPr>
          </a:p>
        </p:txBody>
      </p:sp>
      <p:pic>
        <p:nvPicPr>
          <p:cNvPr id="6146" name="Picture 2" descr="Want More Energy? Quit Coffee. | Optimal Energy Leve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8920"/>
            <a:ext cx="238125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ution - Do Not Enter Label | Creative Safety Supp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81" y="2734575"/>
            <a:ext cx="2404085" cy="175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9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1.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27584" y="4332914"/>
            <a:ext cx="7671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+mn-ea"/>
              </a:rPr>
              <a:t>請依序排出</a:t>
            </a:r>
            <a:r>
              <a:rPr lang="en-US" altLang="zh-TW" sz="4400" dirty="0" smtClean="0">
                <a:latin typeface="+mn-ea"/>
              </a:rPr>
              <a:t>: </a:t>
            </a:r>
          </a:p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itchFamily="66" charset="0"/>
              </a:rPr>
              <a:t>Adam / Iris/ Peggy / Eddy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53324" t="48193" r="25588" b="20600"/>
          <a:stretch/>
        </p:blipFill>
        <p:spPr>
          <a:xfrm>
            <a:off x="6660233" y="1931889"/>
            <a:ext cx="1296144" cy="153875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/>
          <a:srcRect l="26376" t="15350" r="50279" b="55250"/>
          <a:stretch/>
        </p:blipFill>
        <p:spPr>
          <a:xfrm>
            <a:off x="1010699" y="2005997"/>
            <a:ext cx="1324199" cy="161784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/>
          <a:srcRect l="52340" t="15350" r="25588" b="53532"/>
          <a:stretch/>
        </p:blipFill>
        <p:spPr>
          <a:xfrm>
            <a:off x="2932348" y="2005998"/>
            <a:ext cx="1242528" cy="161784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l="26376" t="45065" r="50422" b="20600"/>
          <a:stretch/>
        </p:blipFill>
        <p:spPr>
          <a:xfrm>
            <a:off x="4788024" y="1993225"/>
            <a:ext cx="1321527" cy="1466667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206768" y="2999774"/>
            <a:ext cx="1019251" cy="530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3051835" y="2951650"/>
            <a:ext cx="1019251" cy="530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987139" y="2872010"/>
            <a:ext cx="1019251" cy="530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6768730" y="2866931"/>
            <a:ext cx="1096851" cy="530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173292" y="2999774"/>
            <a:ext cx="1019251" cy="10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70" y="2970215"/>
            <a:ext cx="989916" cy="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41" y="2894051"/>
            <a:ext cx="994649" cy="994649"/>
          </a:xfrm>
          <a:prstGeom prst="rect">
            <a:avLst/>
          </a:prstGeom>
        </p:spPr>
      </p:pic>
      <p:pic>
        <p:nvPicPr>
          <p:cNvPr id="2057" name="Picture 9" descr="D:\[107上]\SB\gree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840911" y="2883866"/>
            <a:ext cx="952487" cy="10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9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2.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603677" y="4221088"/>
            <a:ext cx="6958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_____ the weather? </a:t>
            </a:r>
          </a:p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It’s _____ and cold.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27584" y="2204864"/>
            <a:ext cx="8064896" cy="1042400"/>
            <a:chOff x="993164" y="2721517"/>
            <a:chExt cx="8064896" cy="1042400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849340" y="2750795"/>
              <a:ext cx="952487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993164" y="2874135"/>
              <a:ext cx="80648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 smtClean="0">
                  <a:latin typeface="Century Gothic" panose="020B0502020202020204" pitchFamily="34" charset="0"/>
                  <a:ea typeface="華康粗圓體" pitchFamily="49" charset="-120"/>
                </a:rPr>
                <a:t>rainy   What’s    How’s    yummy</a:t>
              </a:r>
              <a:endParaRPr lang="en-US" altLang="zh-TW" sz="4000" b="1" dirty="0" smtClean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4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3.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115616" y="4365104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Sam ____ a _____ cake.</a:t>
            </a:r>
          </a:p>
          <a:p>
            <a:endParaRPr lang="en-US" altLang="zh-TW" sz="40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11560" y="2355255"/>
            <a:ext cx="8856984" cy="1067369"/>
            <a:chOff x="611560" y="2667271"/>
            <a:chExt cx="8856984" cy="1067369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465" y="2730753"/>
              <a:ext cx="1243829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382555" y="2667271"/>
              <a:ext cx="122189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391" y="2730753"/>
              <a:ext cx="1176068" cy="99464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611560" y="2688207"/>
              <a:ext cx="88569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 smtClean="0">
                  <a:latin typeface="Century Gothic" panose="020B0502020202020204" pitchFamily="34" charset="0"/>
                  <a:ea typeface="華康粗圓體" pitchFamily="49" charset="-120"/>
                </a:rPr>
                <a:t> </a:t>
              </a:r>
              <a:r>
                <a:rPr lang="en-US" altLang="zh-TW" sz="4400" b="1" dirty="0" smtClean="0">
                  <a:latin typeface="Century Gothic" panose="020B0502020202020204" pitchFamily="34" charset="0"/>
                  <a:ea typeface="華康粗圓體" pitchFamily="49" charset="-120"/>
                </a:rPr>
                <a:t>bikes   cheese   chair     bakes</a:t>
              </a:r>
              <a:endParaRPr lang="en-US" altLang="zh-TW" sz="4400" b="1" dirty="0" smtClean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3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278883" y="778445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4.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95636" y="4077072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They _____ a _____ for the _____.</a:t>
            </a:r>
            <a:endParaRPr lang="en-US" altLang="zh-TW" sz="44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187624" y="2204864"/>
            <a:ext cx="7380820" cy="1015562"/>
            <a:chOff x="1259632" y="2721517"/>
            <a:chExt cx="7380820" cy="1015562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102642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424" y="2742430"/>
              <a:ext cx="1083838" cy="99464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367644" y="2823036"/>
              <a:ext cx="727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 smtClean="0">
                  <a:latin typeface="Century Gothic" panose="020B0502020202020204" pitchFamily="34" charset="0"/>
                  <a:ea typeface="華康粗圓體" pitchFamily="49" charset="-120"/>
                </a:rPr>
                <a:t>pin    kid      kite     need</a:t>
              </a:r>
              <a:endParaRPr lang="en-US" altLang="zh-TW" sz="4800" b="1" dirty="0" smtClean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0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5.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214546" y="4857760"/>
            <a:ext cx="5205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+mn-ea"/>
              </a:rPr>
              <a:t>請仔細聽</a:t>
            </a:r>
            <a:r>
              <a:rPr lang="en-US" altLang="zh-TW" sz="4000" b="1" dirty="0" smtClean="0">
                <a:solidFill>
                  <a:srgbClr val="0000FF"/>
                </a:solidFill>
                <a:latin typeface="+mn-ea"/>
              </a:rPr>
              <a:t>… </a:t>
            </a:r>
            <a:r>
              <a:rPr lang="zh-TW" altLang="en-US" sz="4000" b="1" dirty="0" smtClean="0">
                <a:solidFill>
                  <a:srgbClr val="0000FF"/>
                </a:solidFill>
                <a:latin typeface="+mn-ea"/>
              </a:rPr>
              <a:t>數字順序</a:t>
            </a:r>
            <a:r>
              <a:rPr lang="en-US" altLang="zh-TW" sz="4000" b="1" dirty="0" smtClean="0">
                <a:solidFill>
                  <a:srgbClr val="0000FF"/>
                </a:solidFill>
                <a:latin typeface="+mn-ea"/>
              </a:rPr>
              <a:t>!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971600" y="2420888"/>
            <a:ext cx="7272808" cy="1015562"/>
            <a:chOff x="971600" y="2721517"/>
            <a:chExt cx="7272808" cy="1015562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952487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971600" y="2750611"/>
              <a:ext cx="727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 smtClean="0">
                  <a:latin typeface="Century Gothic" panose="020B0502020202020204" pitchFamily="34" charset="0"/>
                </a:rPr>
                <a:t>  </a:t>
              </a:r>
              <a:r>
                <a:rPr lang="en-US" altLang="zh-TW" sz="4800" b="1" dirty="0" smtClean="0">
                  <a:latin typeface="Century Gothic" panose="020B0502020202020204" pitchFamily="34" charset="0"/>
                </a:rPr>
                <a:t>12       20        7        11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6.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214546" y="4857760"/>
            <a:ext cx="5205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</a:rPr>
              <a:t>請仔細聽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</a:rPr>
              <a:t>… 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anose="020B0604030504040204" pitchFamily="34" charset="-120"/>
              </a:rPr>
              <a:t>數字順序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anose="020B0604030504040204" pitchFamily="34" charset="-120"/>
              </a:rPr>
              <a:t>!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817757" y="2420888"/>
            <a:ext cx="7272808" cy="1016820"/>
            <a:chOff x="817757" y="2717820"/>
            <a:chExt cx="7272808" cy="1016820"/>
          </a:xfrm>
        </p:grpSpPr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952487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群組 1"/>
            <p:cNvGrpSpPr/>
            <p:nvPr/>
          </p:nvGrpSpPr>
          <p:grpSpPr>
            <a:xfrm>
              <a:off x="817757" y="2717820"/>
              <a:ext cx="7272808" cy="1015562"/>
              <a:chOff x="899592" y="2721517"/>
              <a:chExt cx="7272808" cy="1015562"/>
            </a:xfrm>
          </p:grpSpPr>
          <p:pic>
            <p:nvPicPr>
              <p:cNvPr id="14" name="Picture 6" descr="D:\[107上]\SB\yellow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759" b="10083"/>
              <a:stretch/>
            </p:blipFill>
            <p:spPr bwMode="auto">
              <a:xfrm>
                <a:off x="1259632" y="2721517"/>
                <a:ext cx="1019251" cy="10131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7" descr="D:\[107上]\SB\red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2695" y="2742430"/>
                <a:ext cx="989916" cy="9922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5612" y="2742430"/>
                <a:ext cx="994649" cy="994649"/>
              </a:xfrm>
              <a:prstGeom prst="rect">
                <a:avLst/>
              </a:prstGeom>
            </p:spPr>
          </p:pic>
          <p:sp>
            <p:nvSpPr>
              <p:cNvPr id="17" name="文字方塊 16"/>
              <p:cNvSpPr txBox="1"/>
              <p:nvPr/>
            </p:nvSpPr>
            <p:spPr>
              <a:xfrm>
                <a:off x="899592" y="2755773"/>
                <a:ext cx="72728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4800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 </a:t>
                </a:r>
                <a:r>
                  <a:rPr lang="en-US" altLang="zh-TW" sz="48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45       30        13        55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62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Cooper Black" pitchFamily="18" charset="0"/>
              </a:rPr>
              <a:t>Question 7.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71802" y="4786322"/>
            <a:ext cx="34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排出</a:t>
            </a:r>
            <a:r>
              <a:rPr lang="zh-TW" altLang="en-US" sz="4000" b="1" dirty="0" smtClean="0">
                <a:solidFill>
                  <a:srgbClr val="0000FF"/>
                </a:solidFill>
                <a:latin typeface="Comic Sans MS" pitchFamily="66" charset="0"/>
              </a:rPr>
              <a:t>正確句子</a:t>
            </a:r>
            <a:r>
              <a:rPr lang="en-US" altLang="zh-TW" sz="4000" b="1" dirty="0" smtClean="0">
                <a:solidFill>
                  <a:srgbClr val="0000FF"/>
                </a:solidFill>
                <a:latin typeface="Comic Sans MS" pitchFamily="66" charset="0"/>
              </a:rPr>
              <a:t>!</a:t>
            </a:r>
            <a:endParaRPr lang="en-US" altLang="zh-TW" sz="40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99592" y="2492896"/>
            <a:ext cx="8770536" cy="1015562"/>
            <a:chOff x="971600" y="2721517"/>
            <a:chExt cx="8770536" cy="1015562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224136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164288" y="2721518"/>
              <a:ext cx="1224136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971600" y="2875577"/>
              <a:ext cx="87705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 smtClean="0">
                  <a:latin typeface="Century Gothic" panose="020B0502020202020204" pitchFamily="34" charset="0"/>
                </a:rPr>
                <a:t> </a:t>
              </a:r>
              <a:r>
                <a:rPr lang="en-US" altLang="zh-TW" sz="4800" b="1" dirty="0" smtClean="0">
                  <a:latin typeface="Comic Sans MS" pitchFamily="66" charset="0"/>
                </a:rPr>
                <a:t>time   it?    is     What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93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圖釘">
  <a:themeElements>
    <a:clrScheme name="圖釘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圖釘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3134</TotalTime>
  <Words>377</Words>
  <Application>Microsoft Office PowerPoint</Application>
  <PresentationFormat>如螢幕大小 (4:3)</PresentationFormat>
  <Paragraphs>98</Paragraphs>
  <Slides>27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43" baseType="lpstr">
      <vt:lpstr>華康粗圓體</vt:lpstr>
      <vt:lpstr>微軟正黑體</vt:lpstr>
      <vt:lpstr>新細明體</vt:lpstr>
      <vt:lpstr>標楷體</vt:lpstr>
      <vt:lpstr>Arial</vt:lpstr>
      <vt:lpstr>Brush Script MT</vt:lpstr>
      <vt:lpstr>Calibri</vt:lpstr>
      <vt:lpstr>Century Gothic</vt:lpstr>
      <vt:lpstr>Comic Sans MS</vt:lpstr>
      <vt:lpstr>Constantia</vt:lpstr>
      <vt:lpstr>Cooper Black</vt:lpstr>
      <vt:lpstr>Franklin Gothic Book</vt:lpstr>
      <vt:lpstr>Impact</vt:lpstr>
      <vt:lpstr>Rage Italic</vt:lpstr>
      <vt:lpstr>Wingdings</vt:lpstr>
      <vt:lpstr>圖釘</vt:lpstr>
      <vt:lpstr>PowerPoint 簡報</vt:lpstr>
      <vt:lpstr>Get your CHIPS ready…</vt:lpstr>
      <vt:lpstr>Question 1.</vt:lpstr>
      <vt:lpstr>Question 2.</vt:lpstr>
      <vt:lpstr>Question 3.</vt:lpstr>
      <vt:lpstr>Question 4.</vt:lpstr>
      <vt:lpstr>Question 5.</vt:lpstr>
      <vt:lpstr>Question 6.</vt:lpstr>
      <vt:lpstr>Question 7.</vt:lpstr>
      <vt:lpstr>Question 8.</vt:lpstr>
      <vt:lpstr>Question 9.</vt:lpstr>
      <vt:lpstr>Question 10.</vt:lpstr>
      <vt:lpstr>Question 11.</vt:lpstr>
      <vt:lpstr>Question 12.</vt:lpstr>
      <vt:lpstr>Question 13.</vt:lpstr>
      <vt:lpstr>Question 14.</vt:lpstr>
      <vt:lpstr>Question 15.</vt:lpstr>
      <vt:lpstr>Question 16.</vt:lpstr>
      <vt:lpstr>Question 17.</vt:lpstr>
      <vt:lpstr>Question 18.</vt:lpstr>
      <vt:lpstr>Question 19.</vt:lpstr>
      <vt:lpstr>Question 20.</vt:lpstr>
      <vt:lpstr>Question 21.</vt:lpstr>
      <vt:lpstr>Question 22.</vt:lpstr>
      <vt:lpstr>Question 21.</vt:lpstr>
      <vt:lpstr>Question 23.</vt:lpstr>
      <vt:lpstr>Question 24.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Fatbat</dc:creator>
  <cp:lastModifiedBy>User</cp:lastModifiedBy>
  <cp:revision>335</cp:revision>
  <dcterms:created xsi:type="dcterms:W3CDTF">2018-09-09T21:38:09Z</dcterms:created>
  <dcterms:modified xsi:type="dcterms:W3CDTF">2020-04-24T04:09:37Z</dcterms:modified>
</cp:coreProperties>
</file>